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348" r:id="rId2"/>
    <p:sldId id="349" r:id="rId3"/>
    <p:sldId id="350" r:id="rId4"/>
    <p:sldId id="375" r:id="rId5"/>
    <p:sldId id="389" r:id="rId6"/>
    <p:sldId id="390" r:id="rId7"/>
    <p:sldId id="391" r:id="rId8"/>
    <p:sldId id="369" r:id="rId9"/>
    <p:sldId id="392" r:id="rId10"/>
    <p:sldId id="372" r:id="rId11"/>
    <p:sldId id="370" r:id="rId12"/>
    <p:sldId id="373" r:id="rId13"/>
    <p:sldId id="377" r:id="rId14"/>
    <p:sldId id="398" r:id="rId15"/>
    <p:sldId id="397" r:id="rId16"/>
    <p:sldId id="379" r:id="rId17"/>
    <p:sldId id="393" r:id="rId18"/>
    <p:sldId id="394" r:id="rId19"/>
    <p:sldId id="395" r:id="rId20"/>
    <p:sldId id="396" r:id="rId21"/>
    <p:sldId id="364" r:id="rId22"/>
  </p:sldIdLst>
  <p:sldSz cx="12192000" cy="6858000"/>
  <p:notesSz cx="6997700" cy="9283700"/>
  <p:embeddedFontLst>
    <p:embeddedFont>
      <p:font typeface="Amaranth" panose="02000503050000020004" pitchFamily="2" charset="0"/>
      <p:regular r:id="rId25"/>
      <p:bold r:id="rId26"/>
      <p:boldItalic r:id="rId27"/>
    </p:embeddedFont>
    <p:embeddedFont>
      <p:font typeface="Britannic Bold" panose="020B0903060703020204" pitchFamily="34" charset="0"/>
      <p:regular r:id="rId28"/>
    </p:embeddedFont>
    <p:embeddedFont>
      <p:font typeface="Cambria Math" panose="02040503050406030204" pitchFamily="18" charset="0"/>
      <p:regular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본고딕 KR Regular" panose="020B0500000000000000" pitchFamily="34" charset="-127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E2F1D9"/>
    <a:srgbClr val="DDB0FF"/>
    <a:srgbClr val="99E3FF"/>
    <a:srgbClr val="FCE5D6"/>
    <a:srgbClr val="FFF2CD"/>
    <a:srgbClr val="00BAFF"/>
    <a:srgbClr val="B14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0" autoAdjust="0"/>
    <p:restoredTop sz="86381" autoAdjust="0"/>
  </p:normalViewPr>
  <p:slideViewPr>
    <p:cSldViewPr snapToGrid="0">
      <p:cViewPr varScale="1">
        <p:scale>
          <a:sx n="108" d="100"/>
          <a:sy n="108" d="100"/>
        </p:scale>
        <p:origin x="5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5" d="100"/>
          <a:sy n="105" d="100"/>
        </p:scale>
        <p:origin x="3798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maranth" panose="02000503000000020004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>
                <a:latin typeface="Amaranth" panose="02000503000000020004" pitchFamily="50" charset="0"/>
              </a:rPr>
              <a:t>1/18/2022</a:t>
            </a:fld>
            <a:endParaRPr lang="en-US" dirty="0">
              <a:latin typeface="Amaranth" panose="02000503000000020004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maranth" panose="02000503000000020004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>
                <a:latin typeface="Amaranth" panose="02000503000000020004" pitchFamily="50" charset="0"/>
              </a:rPr>
              <a:t>‹#›</a:t>
            </a:fld>
            <a:endParaRPr lang="en-US" dirty="0">
              <a:latin typeface="Amaranth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7BC75996-6902-45E1-91B2-84002FE0FDDD}" type="datetimeFigureOut">
              <a:rPr lang="ko-KR" altLang="en-US" smtClean="0"/>
              <a:pPr/>
              <a:t>2022-01-18</a:t>
            </a:fld>
            <a:endParaRPr lang="ko-KR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 dirty="0"/>
              <a:t>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AC3B06DF-F96A-40D8-B2BA-ACB7EF14802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 latinLnBrk="0"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 latinLnBrk="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600"/>
            </a:lvl4pPr>
            <a:lvl5pPr latinLnBrk="0"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marL="273600" indent="-273600" latinLnBrk="0">
              <a:buFont typeface="+mj-lt"/>
              <a:buAutoNum type="arabicPeriod"/>
              <a:defRPr sz="2400"/>
            </a:lvl1pPr>
            <a:lvl2pPr marL="687600" indent="-273600" latinLnBrk="0">
              <a:buFont typeface="+mj-lt"/>
              <a:buAutoNum type="arabicPeriod"/>
              <a:defRPr sz="2000"/>
            </a:lvl2pPr>
            <a:lvl3pPr marL="1144800" indent="-230400" latinLnBrk="0">
              <a:buFont typeface="+mj-lt"/>
              <a:buAutoNum type="arabicPeriod"/>
              <a:defRPr sz="1800"/>
            </a:lvl3pPr>
            <a:lvl4pPr latinLnBrk="0"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943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Blac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latinLnBrk="0"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latinLnBrk="0"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latinLnBrk="0"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latinLnBrk="0"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 latinLnBrk="0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 latinLnBrk="0" hangingPunct="1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 latinLnBrk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7A344-6D7C-4984-BF17-9AE7BEB57807}"/>
              </a:ext>
            </a:extLst>
          </p:cNvPr>
          <p:cNvGrpSpPr/>
          <p:nvPr userDrawn="1"/>
        </p:nvGrpSpPr>
        <p:grpSpPr>
          <a:xfrm>
            <a:off x="0" y="6516093"/>
            <a:ext cx="1716737" cy="313861"/>
            <a:chOff x="9574310" y="475081"/>
            <a:chExt cx="1716737" cy="31386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1D1905-60D7-4932-BD69-3101B5A05C21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047" y="488011"/>
              <a:ext cx="0" cy="28800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바닥글 개체 틀 3">
              <a:extLst>
                <a:ext uri="{FF2B5EF4-FFF2-40B4-BE49-F238E27FC236}">
                  <a16:creationId xmlns:a16="http://schemas.microsoft.com/office/drawing/2014/main" id="{ECA9A5FF-CD52-47B4-B8AE-FC54A2D3B886}"/>
                </a:ext>
              </a:extLst>
            </p:cNvPr>
            <p:cNvSpPr txBox="1">
              <a:spLocks/>
            </p:cNvSpPr>
            <p:nvPr/>
          </p:nvSpPr>
          <p:spPr>
            <a:xfrm>
              <a:off x="9574310" y="475081"/>
              <a:ext cx="1689841" cy="313861"/>
            </a:xfrm>
            <a:prstGeom prst="rect">
              <a:avLst/>
            </a:prstGeom>
            <a:ln w="28575" cap="flat" cmpd="sng" algn="ctr">
              <a:noFill/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Hacker’s In </a:t>
              </a:r>
              <a:r>
                <a:rPr lang="en-US" altLang="ko-KR" dirty="0" err="1">
                  <a:solidFill>
                    <a:schemeClr val="tx1"/>
                  </a:solidFill>
                </a:rPr>
                <a:t>inTrusion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CA62D2-8D3B-472E-A60D-AE93019400FD}"/>
              </a:ext>
            </a:extLst>
          </p:cNvPr>
          <p:cNvSpPr txBox="1"/>
          <p:nvPr userDrawn="1"/>
        </p:nvSpPr>
        <p:spPr>
          <a:xfrm>
            <a:off x="1689841" y="6516093"/>
            <a:ext cx="527482" cy="31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B15BF13-0622-4A59-B29F-164774F9CAD9}" type="slidenum">
              <a: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ko-KR" altLang="en-US" sz="1400" b="1" kern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71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96A95D5-2BB0-49F8-A211-55144E570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Chapter 08:</a:t>
            </a:r>
            <a:r>
              <a:rPr lang="ko-KR" altLang="en-US" dirty="0"/>
              <a:t> </a:t>
            </a:r>
            <a:r>
              <a:rPr lang="en-US" altLang="ko-KR" dirty="0"/>
              <a:t>More Number Theory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2D69DC5-F396-4F9A-BAF3-B7D44479FF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Freshman Seminar</a:t>
            </a:r>
          </a:p>
          <a:p>
            <a:r>
              <a:rPr lang="en-US" altLang="ko-KR" dirty="0"/>
              <a:t>2022.01.18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Sumin</a:t>
            </a:r>
            <a:r>
              <a:rPr lang="en-US" altLang="ko-KR" dirty="0"/>
              <a:t> Sohn</a:t>
            </a:r>
          </a:p>
        </p:txBody>
      </p:sp>
    </p:spTree>
    <p:extLst>
      <p:ext uri="{BB962C8B-B14F-4D97-AF65-F5344CB8AC3E}">
        <p14:creationId xmlns:p14="http://schemas.microsoft.com/office/powerpoint/2010/main" val="618900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2B53B-C17B-450E-B7FA-7252DD9BF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Euler’s Totient Function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282BDAA-0393-4809-87BA-1B649B7FE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the number of positive integers less than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relatively prime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E.g.,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is prime,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dirty="0"/>
                  <a:t> is equal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𝑝𝑞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∅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∅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ko-KR" dirty="0"/>
                  <a:t> for prime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𝑃𝑟𝑜𝑜𝑓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𝑝𝑜𝑠𝑖𝑡𝑖𝑣𝑒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𝑖𝑛𝑡𝑒𝑔𝑒𝑟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𝑙𝑒𝑠𝑠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𝑡h𝑎𝑛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⇒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1,…,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𝑝𝑞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𝑎𝑟𝑒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𝑟𝑒𝑙𝑎𝑡𝑖𝑣𝑒𝑙𝑦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𝑝𝑟𝑖𝑚𝑒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,2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,2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altLang="ko-KR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282BDAA-0393-4809-87BA-1B649B7FE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46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4F702-58FB-4AAC-A357-87F339A28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Euler’s Theorem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60B39-7BD5-4779-B253-2C6D56341F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ko-KR" dirty="0"/>
                  <a:t> is true for every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that are relatively prime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𝑃𝑟𝑜𝑜𝑓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𝐴𝑏𝑜𝑣𝑒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𝑒𝑞𝑢𝑎𝑡𝑖𝑜𝑛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𝑝𝑟𝑖𝑚𝑒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𝑖𝑛𝑡𝑒𝑔𝑒𝑟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𝑙𝑒𝑒𝑠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𝑡h𝑎𝑛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𝑝𝑟𝑖𝑚𝑒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⇒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…,(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d>
                          <m:d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𝐵𝑒𝑐𝑎𝑢𝑠𝑒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𝐹𝑒𝑟𝑚𝑎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𝑇h𝑒𝑜𝑟𝑒𝑚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𝑝𝑒𝑟𝑚𝑢𝑡𝑎𝑡𝑖𝑜𝑛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≡1 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60B39-7BD5-4779-B253-2C6D56341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3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9676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213F-B200-4DC3-91F3-401543EA8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682848"/>
            <a:ext cx="10515600" cy="2852737"/>
          </a:xfrm>
        </p:spPr>
        <p:txBody>
          <a:bodyPr/>
          <a:lstStyle/>
          <a:p>
            <a:r>
              <a:rPr lang="en-US" altLang="ko-KR" dirty="0"/>
              <a:t>8.4 The Chinese Remainder Theorem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AD421-A28B-4B56-A698-2AB405ED8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28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FBE86-91D3-4607-8E73-96D25D25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First Assertion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45E980-D0CB-4C62-8AAF-81ADD5CD3E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CRT says it is possible to reconstruct integers in a certain range from residues(modulo must be prime to each other)</a:t>
                </a:r>
              </a:p>
              <a:p>
                <a:pPr lvl="1"/>
                <a:r>
                  <a:rPr lang="en-US" altLang="ko-KR" dirty="0"/>
                  <a:t>E.g.,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2=0,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5=3⇒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=8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must be prime to each other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is prime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for all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≡(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first assertion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45E980-D0CB-4C62-8AAF-81ADD5CD3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920" b="-43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080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33038-A275-4DA6-B964-9D08474AE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First Assertion Proof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2B52004-381D-4E7A-9253-4FA35FF26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Proof</a:t>
                </a:r>
              </a:p>
              <a:p>
                <a:pPr lvl="1"/>
                <a:r>
                  <a:rPr lang="en-US" altLang="ko-KR" dirty="0"/>
                  <a:t>E.g.,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ko-KR" b="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≡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≡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dirty="0">
                    <a:ea typeface="Cambria Math" panose="02040503050406030204" pitchFamily="18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≡(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2B52004-381D-4E7A-9253-4FA35FF26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9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445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FBE86-91D3-4607-8E73-96D25D25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Second Assertion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45E980-D0CB-4C62-8AAF-81ADD5CD3E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↔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…,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r>
                  <a:rPr lang="en-US" altLang="ko-KR" dirty="0">
                    <a:ea typeface="Cambria Math" panose="02040503050406030204" pitchFamily="18" charset="0"/>
                  </a:rPr>
                  <a:t>This Rule is applied to minus and multiplying Operator </a:t>
                </a:r>
                <a:endParaRPr lang="en-US" altLang="ko-KR" b="0" dirty="0">
                  <a:ea typeface="Cambria Math" panose="02040503050406030204" pitchFamily="18" charset="0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45E980-D0CB-4C62-8AAF-81ADD5CD3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24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165E-9079-4509-996D-A2F39FC9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 Discrete Logarithms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CC169-6653-4FF7-81B6-FD1A17659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502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B94D872-711C-4946-B740-98F0A1C15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Powers of an Integer, Modulo 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676CE3E-8429-464F-899A-CA7BE524C35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E.g.,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7 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≡7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19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≡11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19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≡1 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19)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19)</m:t>
                    </m:r>
                  </m:oMath>
                </a14:m>
                <a:r>
                  <a:rPr lang="en-US" altLang="ko-KR" dirty="0"/>
                  <a:t> Fermat’s Theorem</a:t>
                </a:r>
              </a:p>
              <a:p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dirty="0"/>
                  <a:t> generates the set of nonzero integers modulo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dirty="0"/>
                  <a:t> is referred to as primitive root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In this table, the primitive roots of 19 are 2, 3, 10, 13, 14 and 15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676CE3E-8429-464F-899A-CA7BE524C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r="-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AD03E91-62E4-46A5-BC0A-76779E2F3C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2336136"/>
            <a:ext cx="5768859" cy="3437134"/>
          </a:xfrm>
        </p:spPr>
      </p:pic>
    </p:spTree>
    <p:extLst>
      <p:ext uri="{BB962C8B-B14F-4D97-AF65-F5344CB8AC3E}">
        <p14:creationId xmlns:p14="http://schemas.microsoft.com/office/powerpoint/2010/main" val="142523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B94D872-711C-4946-B740-98F0A1C15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Logarithms for Modular Arithmetic #1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676CE3E-8429-464F-899A-CA7BE524C3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Logarithm function is the inverse of the exponentiation</a:t>
                </a:r>
              </a:p>
              <a:p>
                <a:pPr lvl="1"/>
                <a:r>
                  <a:rPr lang="en-US" altLang="ko-KR" dirty="0"/>
                  <a:t>E.g.,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Any number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can be defined by prime number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dirty="0"/>
                  <a:t> and primitive root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≡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dirty="0"/>
                  <a:t> is referred to as the discrete logarithm of the number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𝑑𝑙𝑜𝑔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676CE3E-8429-464F-899A-CA7BE524C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508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B94D872-711C-4946-B740-98F0A1C15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Logarithms for Modular Arithmetic #2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676CE3E-8429-464F-899A-CA7BE524C3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Multiplication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𝑑𝑙𝑜𝑔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𝑑𝑙𝑜𝑔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𝑑𝑙𝑜𝑔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𝑑𝑙𝑜𝑔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𝑑𝑙𝑜𝑔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∅(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𝑑𝑙𝑜𝑔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≡[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𝑑𝑙𝑜𝑔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𝑑𝑙𝑜𝑔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∅(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r>
                  <a:rPr lang="en-US" altLang="ko-KR" dirty="0"/>
                  <a:t>Exponentiation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𝑑𝑙𝑜𝑔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𝑑𝑙𝑜𝑔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∅(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676CE3E-8429-464F-899A-CA7BE524C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659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84EF1-95BC-4C35-9661-1E2E094F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C06717-F737-4B9A-95EE-DC808A22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8.1 Prime Numbers</a:t>
            </a:r>
          </a:p>
          <a:p>
            <a:r>
              <a:rPr lang="en-US" altLang="ko-KR" dirty="0"/>
              <a:t>8.2 Fermat’s and Euler’s Theorems</a:t>
            </a:r>
          </a:p>
          <a:p>
            <a:r>
              <a:rPr lang="en-US" altLang="ko-KR" dirty="0"/>
              <a:t>8.4 The Chinese Remainder Theorem</a:t>
            </a:r>
          </a:p>
          <a:p>
            <a:r>
              <a:rPr lang="en-US" altLang="ko-KR" dirty="0"/>
              <a:t>8.5 Discrete Logarithms</a:t>
            </a:r>
          </a:p>
        </p:txBody>
      </p:sp>
    </p:spTree>
    <p:extLst>
      <p:ext uri="{BB962C8B-B14F-4D97-AF65-F5344CB8AC3E}">
        <p14:creationId xmlns:p14="http://schemas.microsoft.com/office/powerpoint/2010/main" val="3058835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B94D872-711C-4946-B740-98F0A1C15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Discrete Logarithm Problem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676CE3E-8429-464F-899A-CA7BE524C3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It is really easy to calculate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But it is impossible to calculate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 after given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This problem is used on RSA </a:t>
                </a:r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676CE3E-8429-464F-899A-CA7BE524C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751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C7DDA-F671-4B74-B7D5-B5A6C3F51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1B9F21-2FA1-4637-BC06-34C9FEFFB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Understand the key concepts relating to prime numbers</a:t>
            </a:r>
          </a:p>
          <a:p>
            <a:r>
              <a:rPr lang="en-US" altLang="ko-KR" dirty="0"/>
              <a:t>Understand Fermat’s theorem and Euler’s theorem</a:t>
            </a:r>
          </a:p>
          <a:p>
            <a:r>
              <a:rPr lang="en-US" altLang="ko-KR" dirty="0"/>
              <a:t>Define Euler’s totient function</a:t>
            </a:r>
          </a:p>
          <a:p>
            <a:r>
              <a:rPr lang="en-US" altLang="ko-KR" dirty="0"/>
              <a:t>Explain the Chinese remainder theorem</a:t>
            </a:r>
          </a:p>
          <a:p>
            <a:r>
              <a:rPr lang="en-US" altLang="ko-KR" dirty="0"/>
              <a:t>Define discrete logarithms</a:t>
            </a:r>
          </a:p>
        </p:txBody>
      </p:sp>
    </p:spTree>
    <p:extLst>
      <p:ext uri="{BB962C8B-B14F-4D97-AF65-F5344CB8AC3E}">
        <p14:creationId xmlns:p14="http://schemas.microsoft.com/office/powerpoint/2010/main" val="12919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AAF8349-E61A-4B78-B2D8-7B4E380C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 Prime Numbers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335F8E-1DD0-450F-8B61-20F964DF8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552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D785F-1D8F-4C15-BB3E-D208EC7A6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Theorems on Prime Number #1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DA3CB7-A957-45E0-9950-A2EA74625B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Prime number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Divisors only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±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Proposition</a:t>
                </a:r>
              </a:p>
              <a:p>
                <a:pPr lvl="1"/>
                <a:r>
                  <a:rPr lang="en-US" altLang="ko-KR" b="0" dirty="0"/>
                  <a:t>If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b="0" dirty="0"/>
                  <a:t> prime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dirty="0"/>
                  <a:t> or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𝑃𝑟𝑜𝑜𝑓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𝑓𝑎𝑙𝑠𝑒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𝑚𝑢𝑙𝑡𝑖𝑝𝑙𝑦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𝑎𝑏𝑥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𝑝𝑏𝑦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𝑎𝑏𝑥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𝑝𝑏𝑦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DA3CB7-A957-45E0-9950-A2EA74625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9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21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D785F-1D8F-4C15-BB3E-D208EC7A6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Theorems on Prime Number #2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DA3CB7-A957-45E0-9950-A2EA74625B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Theorem</a:t>
                </a:r>
              </a:p>
              <a:p>
                <a:pPr lvl="1"/>
                <a:r>
                  <a:rPr lang="en-US" altLang="ko-KR" dirty="0"/>
                  <a:t>Any integer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altLang="ko-KR" dirty="0"/>
                  <a:t> can be factored as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  <m: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…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altLang="ko-KR" dirty="0"/>
                  <a:t> on prime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2 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…&lt;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ko-KR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𝑃𝑟𝑜𝑜𝑓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𝐿𝑒𝑡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&gt;1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&gt;1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𝑒𝑚𝑝𝑡𝑦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𝑠𝑖𝑛𝑐𝑒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𝑐𝑎𝑛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𝑐𝑎𝑙𝑙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𝑚𝑖𝑛𝑆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&gt;1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𝑚𝑢𝑠𝑡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𝑝𝑟𝑖𝑚𝑒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𝑁𝑜𝑤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𝑜𝑡h𝑒𝑟𝑤𝑖𝑠𝑒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1&lt;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𝑆𝑎𝑚𝑒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𝑝𝑟𝑖𝑛𝑐𝑖𝑝𝑙𝑒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𝑤𝑖𝑙𝑙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𝑝𝑟𝑖𝑚𝑒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𝑐𝑎𝑛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𝑐𝑜𝑛𝑐𝑙𝑢𝑑𝑒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𝑐𝑎𝑛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𝑑𝑖𝑣𝑖𝑑𝑒𝑑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𝑖𝑛𝑡𝑜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𝑝𝑟𝑖𝑚𝑒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𝑛𝑢𝑚𝑏𝑒𝑟𝑠</m:t>
                    </m:r>
                  </m:oMath>
                </a14:m>
                <a:endParaRPr lang="en-US" altLang="ko-KR" dirty="0"/>
              </a:p>
              <a:p>
                <a:pPr lvl="2"/>
                <a:endParaRPr lang="en-US" altLang="ko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DA3CB7-A957-45E0-9950-A2EA74625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9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695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D785F-1D8F-4C15-BB3E-D208EC7A6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Theorems on Prime Number #3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DA3CB7-A957-45E0-9950-A2EA74625B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Theorem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  <m: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…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altLang="ko-KR" dirty="0"/>
                  <a:t> on prime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2 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…&lt;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b="0" dirty="0"/>
                  <a:t> is unique expression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𝑃𝑟𝑜𝑜𝑓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𝑎𝑟𝑒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𝑢𝑠𝑖𝑛𝑔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𝑝𝑟𝑜𝑝𝑜𝑠𝑖𝑡𝑖𝑜𝑛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𝑝𝑟𝑖𝑚𝑒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𝑆𝑢𝑝𝑝𝑜𝑠𝑒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𝑝𝑟𝑖𝑚𝑒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𝑚𝑢𝑠𝑡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𝑑𝑖𝑣𝑖𝑑𝑒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𝐴𝑠𝑠𝑢𝑚𝑒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𝑚𝑢𝑠𝑡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𝑒𝑞𝑢𝑎𝑙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𝑠𝑖𝑛𝑐𝑒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𝑝𝑟𝑖𝑚𝑒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𝑛𝑢𝑚𝑏𝑒𝑟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𝐶𝑜𝑛𝑡𝑖𝑛𝑢𝑖𝑛𝑔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𝑡h𝑖𝑠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𝑎𝑟𝑔𝑢𝑚𝑒𝑛𝑡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𝑤𝑖𝑙𝑙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𝑙𝑒𝑎𝑑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DA3CB7-A957-45E0-9950-A2EA74625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9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082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F3A5EC3-5F48-4F96-8F67-CE25760DC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Arithmetic on Prime Number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CA8261AF-A93F-43AD-94C4-B4393EBB9C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Multiplication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sup>
                        </m:sSup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sup>
                        </m:sSup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r>
                  <a:rPr lang="en-US" altLang="ko-KR" dirty="0"/>
                  <a:t>Divisor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sup>
                        </m:sSup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sup>
                        </m:sSup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GCD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, 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ko-KR" b="0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CA8261AF-A93F-43AD-94C4-B4393EBB9C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261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42DA8-2D04-49DA-A456-4DC9810D7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 Fermat’s and Euler’s Theorems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72BA1-53C7-4441-8714-6EC704DFE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189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BBE40-E8CB-4093-BA14-4ED47567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Fermat’s Theorem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32FC7F9-802F-4270-941E-9C9A71E8C4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Theorem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ko-KR" dirty="0"/>
                  <a:t> for prime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𝑃𝑟𝑜𝑜𝑓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1,2,…,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, 2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ko-KR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𝑆𝑖𝑛𝑐𝑒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𝑑𝑜𝑒𝑠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𝑑𝑖𝑣𝑖𝑑𝑒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𝑧𝑒𝑟𝑜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𝑡𝑤𝑜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𝑖𝑛𝑡𝑒𝑔𝑒𝑟𝑠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𝑎𝑟𝑒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𝑒𝑞𝑢𝑎𝑙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𝑘𝑎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𝑚𝑢𝑠𝑡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𝑠𝑎𝑚𝑒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𝑀𝑢𝑙𝑡𝑖𝑝𝑙𝑦𝑖𝑛𝑔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𝑒𝑙𝑒𝑚𝑒𝑛𝑡𝑠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𝑠𝑎𝑚𝑒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!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32FC7F9-802F-4270-941E-9C9A71E8C4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9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3312429"/>
      </p:ext>
    </p:extLst>
  </p:cSld>
  <p:clrMapOvr>
    <a:masterClrMapping/>
  </p:clrMapOvr>
</p:sld>
</file>

<file path=ppt/theme/theme1.xml><?xml version="1.0" encoding="utf-8"?>
<a:theme xmlns:a="http://schemas.openxmlformats.org/drawingml/2006/main" name="One L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Britannic Bold"/>
        <a:ea typeface="본명조 Heavy"/>
        <a:cs typeface=""/>
      </a:majorFont>
      <a:minorFont>
        <a:latin typeface="Amaranth"/>
        <a:ea typeface="본고딕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EDE3412-EFF5-4690-9B6E-675B9B7DDBD1}" vid="{D35ADE08-6298-4040-BCAC-3488955857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hit 220103_수정</Template>
  <TotalTime>2428</TotalTime>
  <Words>1163</Words>
  <Application>Microsoft Office PowerPoint</Application>
  <PresentationFormat>와이드스크린</PresentationFormat>
  <Paragraphs>135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Amaranth</vt:lpstr>
      <vt:lpstr>Britannic Bold</vt:lpstr>
      <vt:lpstr>Cambria Math</vt:lpstr>
      <vt:lpstr>Consolas</vt:lpstr>
      <vt:lpstr>본고딕 KR Regular</vt:lpstr>
      <vt:lpstr>One List</vt:lpstr>
      <vt:lpstr>Chapter 08: More Number Theory</vt:lpstr>
      <vt:lpstr>Contents</vt:lpstr>
      <vt:lpstr>8.1 Prime Numbers</vt:lpstr>
      <vt:lpstr>Theorems on Prime Number #1</vt:lpstr>
      <vt:lpstr>Theorems on Prime Number #2</vt:lpstr>
      <vt:lpstr>Theorems on Prime Number #3</vt:lpstr>
      <vt:lpstr>Arithmetic on Prime Number</vt:lpstr>
      <vt:lpstr>8.2 Fermat’s and Euler’s Theorems</vt:lpstr>
      <vt:lpstr>Fermat’s Theorem</vt:lpstr>
      <vt:lpstr>Euler’s Totient Function</vt:lpstr>
      <vt:lpstr>Euler’s Theorem</vt:lpstr>
      <vt:lpstr>8.4 The Chinese Remainder Theorem</vt:lpstr>
      <vt:lpstr>First Assertion</vt:lpstr>
      <vt:lpstr>First Assertion Proof</vt:lpstr>
      <vt:lpstr>Second Assertion</vt:lpstr>
      <vt:lpstr>8.5 Discrete Logarithms</vt:lpstr>
      <vt:lpstr>The Powers of an Integer, Modulo n</vt:lpstr>
      <vt:lpstr>Logarithms for Modular Arithmetic #1</vt:lpstr>
      <vt:lpstr>Logarithms for Modular Arithmetic #2</vt:lpstr>
      <vt:lpstr>Discrete Logarithm Problem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Fonts 글꼴</dc:title>
  <dc:creator>강민경</dc:creator>
  <cp:lastModifiedBy>김이진</cp:lastModifiedBy>
  <cp:revision>43</cp:revision>
  <cp:lastPrinted>2016-11-28T00:53:03Z</cp:lastPrinted>
  <dcterms:created xsi:type="dcterms:W3CDTF">2022-01-09T08:49:23Z</dcterms:created>
  <dcterms:modified xsi:type="dcterms:W3CDTF">2022-01-18T02:54:40Z</dcterms:modified>
</cp:coreProperties>
</file>